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30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8" r:id="rId31"/>
    <p:sldId id="335" r:id="rId32"/>
    <p:sldId id="336" r:id="rId33"/>
    <p:sldId id="337" r:id="rId34"/>
    <p:sldId id="339" r:id="rId35"/>
    <p:sldId id="298" r:id="rId3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1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479"/>
  </p:normalViewPr>
  <p:slideViewPr>
    <p:cSldViewPr snapToGrid="0" snapToObjects="1">
      <p:cViewPr varScale="1">
        <p:scale>
          <a:sx n="140" d="100"/>
          <a:sy n="140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2T14:26:55.368" idx="1">
    <p:pos x="10" y="10"/>
    <p:text/>
    <p:extLst>
      <p:ext uri="{C676402C-5697-4E1C-873F-D02D1690AC5C}">
        <p15:threadingInfo xmlns:p15="http://schemas.microsoft.com/office/powerpoint/2012/main" timeZoneBias="-6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012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290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356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flutter.dev/docs/get-started/test-dr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lutter/codelabs/master/startup_namer/step2_use_package/pubspec.yaml" TargetMode="External"/><Relationship Id="rId2" Type="http://schemas.openxmlformats.org/officeDocument/2006/relationships/hyperlink" Target="https://flutter.dev/docs/development/tools/devto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flutter/codelabs/master/startup_namer/step2_use_package/lib/main.dar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lutter/codelabs/master/startup_namer/step3_stateful_widget/lib/main.dart" TargetMode="External"/><Relationship Id="rId2" Type="http://schemas.openxmlformats.org/officeDocument/2006/relationships/hyperlink" Target="https://flutter.dev/docs/development/tools/devto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/macos#set-up-your-android-dev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get-started/install/macos#set-up-the-android-emulator" TargetMode="External"/><Relationship Id="rId5" Type="http://schemas.openxmlformats.org/officeDocument/2006/relationships/hyperlink" Target="https://flutter.dev/docs/get-started/install/macos#set-up-the-ios-simulator" TargetMode="External"/><Relationship Id="rId4" Type="http://schemas.openxmlformats.org/officeDocument/2006/relationships/hyperlink" Target="https://flutter.dev/docs/get-started/install/macos#deploy-to-ios-devic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lutter/codelabs/master/startup_namer/step4_infinite_list/lib/main.dart" TargetMode="External"/><Relationship Id="rId2" Type="http://schemas.openxmlformats.org/officeDocument/2006/relationships/hyperlink" Target="https://flutter.dev/docs/development/tools/devtool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testing/build-mod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" TargetMode="External"/><Relationship Id="rId2" Type="http://schemas.openxmlformats.org/officeDocument/2006/relationships/hyperlink" Target="https://codelabs.developers.google.com/codelabs/first-flutter-app-pt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get-started/test-drive#create-ap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flutter.dev/docs/get-started/test-dr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io/guidelin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" TargetMode="External"/><Relationship Id="rId2" Type="http://schemas.openxmlformats.org/officeDocument/2006/relationships/hyperlink" Target="https://pub.dev/packages/english_word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Write your first Flutter app</a:t>
            </a:r>
            <a:br>
              <a:rPr lang="en" altLang="zh-CN" dirty="0"/>
            </a:br>
            <a:r>
              <a:rPr lang="en" altLang="zh-CN" dirty="0"/>
              <a:t>Part </a:t>
            </a:r>
            <a:r>
              <a:rPr lang="en-US" altLang="zh-CN" dirty="0"/>
              <a:t>1</a:t>
            </a:r>
            <a:br>
              <a:rPr lang="en-US" altLang="zh-CN" dirty="0"/>
            </a:br>
            <a:r>
              <a:rPr lang="en-US" altLang="zh-CN" sz="2000" dirty="0"/>
              <a:t>https://</a:t>
            </a:r>
            <a:r>
              <a:rPr lang="en-US" altLang="zh-CN" sz="2000" dirty="0" err="1"/>
              <a:t>codelabs.developers.google.com</a:t>
            </a:r>
            <a:r>
              <a:rPr lang="en-US" altLang="zh-CN" sz="2000" dirty="0"/>
              <a:t>/</a:t>
            </a:r>
            <a:r>
              <a:rPr lang="en-US" altLang="zh-CN" sz="2000" dirty="0" err="1"/>
              <a:t>codelabs</a:t>
            </a:r>
            <a:r>
              <a:rPr lang="en-US" altLang="zh-CN" sz="2000" dirty="0"/>
              <a:t>/first-flutter-app-pt1/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89976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9CC7E-ED94-9949-9BBB-25F71214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9A73D-D5EA-654D-82D9-6CC8B8051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The </a:t>
            </a:r>
            <a:r>
              <a:rPr lang="en" altLang="zh-CN" dirty="0" err="1">
                <a:solidFill>
                  <a:schemeClr val="accent4"/>
                </a:solidFill>
              </a:rPr>
              <a:t>pubspec.yaml</a:t>
            </a:r>
            <a:r>
              <a:rPr lang="en" altLang="zh-CN" dirty="0">
                <a:solidFill>
                  <a:schemeClr val="accent4"/>
                </a:solidFill>
              </a:rPr>
              <a:t> </a:t>
            </a:r>
            <a:r>
              <a:rPr lang="en" altLang="zh-CN" dirty="0"/>
              <a:t>file manages the assets and dependencies for a Flutter app. In </a:t>
            </a:r>
            <a:r>
              <a:rPr lang="en" altLang="zh-CN" dirty="0" err="1"/>
              <a:t>pubspec.yaml</a:t>
            </a:r>
            <a:r>
              <a:rPr lang="en" altLang="zh-CN" dirty="0"/>
              <a:t>, add </a:t>
            </a:r>
            <a:r>
              <a:rPr lang="en" altLang="zh-CN" dirty="0" err="1"/>
              <a:t>english_words</a:t>
            </a:r>
            <a:r>
              <a:rPr lang="en" altLang="zh-CN" dirty="0"/>
              <a:t> (3.1.5 or higher) to the dependencies list:</a:t>
            </a:r>
          </a:p>
          <a:p>
            <a:pPr marL="114300" indent="0">
              <a:buNone/>
            </a:pP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920E2C-FAD7-D541-A881-9BA49B035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6" y="2506060"/>
            <a:ext cx="5283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73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163E8-3100-4E48-8922-9FD29C24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368D6E-514B-AB45-A52D-A36E91DD3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" altLang="zh-CN" dirty="0"/>
              <a:t>While viewing the </a:t>
            </a:r>
            <a:r>
              <a:rPr lang="en" altLang="zh-CN" dirty="0" err="1"/>
              <a:t>pubspec.yaml</a:t>
            </a:r>
            <a:r>
              <a:rPr lang="en" altLang="zh-CN" dirty="0"/>
              <a:t> file in Android Studio’s editor view, click </a:t>
            </a:r>
            <a:r>
              <a:rPr lang="en" altLang="zh-CN" b="1" dirty="0"/>
              <a:t>Packages get</a:t>
            </a:r>
            <a:r>
              <a:rPr lang="en" altLang="zh-CN" dirty="0"/>
              <a:t>. This pulls the package into your project. You should see the following in the console: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1A280-FE92-314C-94F6-34041596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02" y="2741667"/>
            <a:ext cx="5524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1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63ED8-885B-1D44-A285-2E6C3D3F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ECC56F-EB63-F54E-BB9B-391EEB989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3"/>
            </a:pPr>
            <a:r>
              <a:rPr lang="en" altLang="zh-CN" dirty="0"/>
              <a:t>In lib/</a:t>
            </a:r>
            <a:r>
              <a:rPr lang="en" altLang="zh-CN" dirty="0" err="1"/>
              <a:t>main.dart</a:t>
            </a:r>
            <a:r>
              <a:rPr lang="en" altLang="zh-CN" dirty="0"/>
              <a:t>, import the new package: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E8DEE-EB3D-E648-81B3-C2C7F6F7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892300"/>
            <a:ext cx="6184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09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73369-E2EF-AE4B-BEE7-E1A5BACF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162A3E-B4CB-554A-9E82-DFFEF7EF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612803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Use the English words package to generate the text instead of using the string “Hello World”: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EF0A4D-00C5-6F43-AF60-8A6D1511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29" y="756336"/>
            <a:ext cx="5645980" cy="36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F0571-3A02-6A47-8E0B-7631453B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0C25F6-24DC-A840-B502-1EC7365F2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13914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5"/>
            </a:pPr>
            <a:r>
              <a:rPr lang="en" altLang="zh-CN" dirty="0"/>
              <a:t>If the app is running, </a:t>
            </a:r>
            <a:r>
              <a:rPr lang="en" altLang="zh-CN" dirty="0">
                <a:hlinkClick r:id="rId2"/>
              </a:rPr>
              <a:t>hot reload</a:t>
            </a:r>
            <a:r>
              <a:rPr lang="en" altLang="zh-CN" dirty="0"/>
              <a:t> to update the running app. Each time you click hot reload, or save the project, you should see a different word pair, chosen at random, in the running app.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658D2C-6F26-7A41-B013-F9ED9CD4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378" y="410000"/>
            <a:ext cx="2019300" cy="4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7674E5-07C0-6047-A73F-A745FB1F8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00" y="364700"/>
            <a:ext cx="2222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85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0D432-08B0-AD47-9CE1-DA67B64E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Problems?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9952EE-FD34-9145-939F-FFA9F1FB9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If your app is not running correctly, look for typos. If you want to try some of Flutter’s debugging tools, check out the </a:t>
            </a:r>
            <a:r>
              <a:rPr lang="en" altLang="zh-CN" dirty="0">
                <a:hlinkClick r:id="rId2"/>
              </a:rPr>
              <a:t>DevTools</a:t>
            </a:r>
            <a:r>
              <a:rPr lang="en" altLang="zh-CN" dirty="0"/>
              <a:t> suite of debugging and profiling tools. If needed, use the code at the following links to get back on track.</a:t>
            </a:r>
          </a:p>
          <a:p>
            <a:r>
              <a:rPr lang="en" altLang="zh-CN" dirty="0">
                <a:hlinkClick r:id="rId3"/>
              </a:rPr>
              <a:t>pubspec.yaml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lib/main.dart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53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FA551-FBED-1248-BB1A-EBBAACEB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Step 3: Add a Stateful widget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C5D459-2ACE-6345-AC9C-760D898E7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accent4"/>
                </a:solidFill>
              </a:rPr>
              <a:t>State</a:t>
            </a:r>
            <a:r>
              <a:rPr lang="en" altLang="zh-CN" i="1" dirty="0">
                <a:solidFill>
                  <a:schemeClr val="accent4"/>
                </a:solidFill>
              </a:rPr>
              <a:t>less</a:t>
            </a:r>
            <a:r>
              <a:rPr lang="en" altLang="zh-CN" dirty="0"/>
              <a:t> widgets are immutable, meaning that their properties can’t change—all values are final.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State</a:t>
            </a:r>
            <a:r>
              <a:rPr lang="en" altLang="zh-CN" i="1" dirty="0">
                <a:solidFill>
                  <a:schemeClr val="accent4"/>
                </a:solidFill>
              </a:rPr>
              <a:t>ful</a:t>
            </a:r>
            <a:r>
              <a:rPr lang="en" altLang="zh-CN" dirty="0"/>
              <a:t> widgets maintain state that might change during the lifetime of the widget. </a:t>
            </a:r>
          </a:p>
          <a:p>
            <a:r>
              <a:rPr lang="en" altLang="zh-CN" dirty="0"/>
              <a:t>In this step, you’ll add a stateful widget, </a:t>
            </a:r>
            <a:r>
              <a:rPr lang="en" altLang="zh-CN" dirty="0" err="1">
                <a:solidFill>
                  <a:schemeClr val="accent4"/>
                </a:solidFill>
              </a:rPr>
              <a:t>RandomWords</a:t>
            </a:r>
            <a:r>
              <a:rPr lang="en" altLang="zh-CN" dirty="0"/>
              <a:t>, which creates its </a:t>
            </a:r>
            <a:r>
              <a:rPr lang="en" altLang="zh-CN" dirty="0">
                <a:solidFill>
                  <a:schemeClr val="accent4"/>
                </a:solidFill>
              </a:rPr>
              <a:t>State</a:t>
            </a:r>
            <a:r>
              <a:rPr lang="en" altLang="zh-CN" dirty="0"/>
              <a:t> class, </a:t>
            </a:r>
            <a:r>
              <a:rPr lang="en-US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RandomWordsState</a:t>
            </a:r>
            <a:r>
              <a:rPr lang="en" altLang="zh-CN" dirty="0"/>
              <a:t>. You’ll then use </a:t>
            </a:r>
            <a:r>
              <a:rPr lang="en" altLang="zh-CN" dirty="0" err="1">
                <a:solidFill>
                  <a:schemeClr val="accent4"/>
                </a:solidFill>
              </a:rPr>
              <a:t>RandomWords</a:t>
            </a:r>
            <a:r>
              <a:rPr lang="en" altLang="zh-CN" dirty="0"/>
              <a:t> as a child inside the existing </a:t>
            </a:r>
            <a:r>
              <a:rPr lang="en" altLang="zh-CN" dirty="0" err="1">
                <a:solidFill>
                  <a:schemeClr val="accent4"/>
                </a:solidFill>
              </a:rPr>
              <a:t>MyApp</a:t>
            </a:r>
            <a:r>
              <a:rPr lang="en" altLang="zh-CN" dirty="0"/>
              <a:t> stateless widget.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78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34B4-AB95-FE4F-97A0-A647387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C9CCF-98EB-8C48-B297-95310D453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Implementing a stateful widget requires at least two classes: </a:t>
            </a:r>
          </a:p>
          <a:p>
            <a:pPr marL="571500" indent="-457200">
              <a:buAutoNum type="arabicParenR"/>
            </a:pPr>
            <a:r>
              <a:rPr lang="en" altLang="zh-CN" dirty="0"/>
              <a:t>a </a:t>
            </a:r>
            <a:r>
              <a:rPr lang="en" altLang="zh-CN" dirty="0" err="1">
                <a:solidFill>
                  <a:schemeClr val="accent4"/>
                </a:solidFill>
              </a:rPr>
              <a:t>StatefulWidget</a:t>
            </a:r>
            <a:r>
              <a:rPr lang="en" altLang="zh-CN" dirty="0"/>
              <a:t> class that creates an instance of </a:t>
            </a:r>
          </a:p>
          <a:p>
            <a:pPr marL="571500" indent="-457200">
              <a:buAutoNum type="arabicParenR"/>
            </a:pPr>
            <a:r>
              <a:rPr lang="en" altLang="zh-CN" dirty="0"/>
              <a:t>a </a:t>
            </a:r>
            <a:r>
              <a:rPr lang="en" altLang="zh-CN" dirty="0">
                <a:solidFill>
                  <a:schemeClr val="accent4"/>
                </a:solidFill>
              </a:rPr>
              <a:t>State</a:t>
            </a:r>
            <a:r>
              <a:rPr lang="en" altLang="zh-CN" dirty="0"/>
              <a:t> class. </a:t>
            </a:r>
          </a:p>
          <a:p>
            <a:pPr marL="571500" indent="-457200">
              <a:buAutoNum type="arabicParenR"/>
            </a:pPr>
            <a:endParaRPr lang="en" altLang="zh-CN" dirty="0"/>
          </a:p>
          <a:p>
            <a:pPr marL="114300" indent="0">
              <a:buNone/>
            </a:pPr>
            <a:r>
              <a:rPr lang="en" altLang="zh-CN" dirty="0"/>
              <a:t>The </a:t>
            </a:r>
            <a:r>
              <a:rPr lang="en" altLang="zh-CN" dirty="0" err="1"/>
              <a:t>StatefulWidget</a:t>
            </a:r>
            <a:r>
              <a:rPr lang="en" altLang="zh-CN" dirty="0"/>
              <a:t> class is, itself, immutable, but the State class persists over the lifetime of the widget.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40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7114A-71A9-E542-B13D-F4DC282B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9333EF-763E-C247-AA26-61CD85650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Create the boilerplate code for a stateful widget.</a:t>
            </a:r>
          </a:p>
          <a:p>
            <a:r>
              <a:rPr lang="en" altLang="zh-CN" dirty="0"/>
              <a:t>In </a:t>
            </a:r>
            <a:r>
              <a:rPr lang="en" altLang="zh-CN" dirty="0">
                <a:solidFill>
                  <a:schemeClr val="accent4"/>
                </a:solidFill>
              </a:rPr>
              <a:t>lib/</a:t>
            </a:r>
            <a:r>
              <a:rPr lang="en" altLang="zh-CN" dirty="0" err="1">
                <a:solidFill>
                  <a:schemeClr val="accent4"/>
                </a:solidFill>
              </a:rPr>
              <a:t>main.dart</a:t>
            </a:r>
            <a:r>
              <a:rPr lang="en" altLang="zh-CN" dirty="0"/>
              <a:t>, position your cursor after all of the code, enter </a:t>
            </a:r>
            <a:r>
              <a:rPr lang="en" altLang="zh-CN" b="1" dirty="0"/>
              <a:t>Return</a:t>
            </a:r>
            <a:r>
              <a:rPr lang="en" altLang="zh-CN" dirty="0"/>
              <a:t> a couple times to start on a fresh line. </a:t>
            </a:r>
          </a:p>
          <a:p>
            <a:r>
              <a:rPr lang="en" altLang="zh-CN" dirty="0"/>
              <a:t>In your IDE, start typing </a:t>
            </a:r>
            <a:r>
              <a:rPr lang="en" altLang="zh-CN" dirty="0" err="1">
                <a:solidFill>
                  <a:schemeClr val="accent4"/>
                </a:solidFill>
              </a:rPr>
              <a:t>stful</a:t>
            </a:r>
            <a:r>
              <a:rPr lang="en" altLang="zh-CN" dirty="0"/>
              <a:t>. The editor asks if you want to create a </a:t>
            </a:r>
            <a:r>
              <a:rPr lang="en" altLang="zh-CN" dirty="0">
                <a:solidFill>
                  <a:schemeClr val="accent4"/>
                </a:solidFill>
              </a:rPr>
              <a:t>Stateful</a:t>
            </a:r>
            <a:r>
              <a:rPr lang="en" altLang="zh-CN" dirty="0"/>
              <a:t> widget. </a:t>
            </a:r>
          </a:p>
          <a:p>
            <a:r>
              <a:rPr lang="en" altLang="zh-CN" dirty="0"/>
              <a:t>Press </a:t>
            </a:r>
            <a:r>
              <a:rPr lang="en" altLang="zh-CN" b="1" dirty="0"/>
              <a:t>Return</a:t>
            </a:r>
            <a:r>
              <a:rPr lang="en" altLang="zh-CN" dirty="0"/>
              <a:t> to accept. The boilerplate code for two classes appears, and the cursor is positioned for you to enter the name of your stateful widget.</a:t>
            </a:r>
            <a:endParaRPr kumimoji="1" lang="en" altLang="zh-CN" dirty="0"/>
          </a:p>
          <a:p>
            <a:pPr marL="571500" indent="-457200">
              <a:buFont typeface="+mj-lt"/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82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E2743-51F0-594B-A151-86D20539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6A692-1A00-494C-BFD9-5CED45699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" altLang="zh-CN" dirty="0"/>
              <a:t>Enter </a:t>
            </a:r>
            <a:r>
              <a:rPr lang="en" altLang="zh-CN" dirty="0" err="1">
                <a:solidFill>
                  <a:schemeClr val="accent4"/>
                </a:solidFill>
              </a:rPr>
              <a:t>RandomWords</a:t>
            </a:r>
            <a:r>
              <a:rPr lang="en" altLang="zh-CN" dirty="0"/>
              <a:t> as the name of your widget.</a:t>
            </a:r>
          </a:p>
          <a:p>
            <a:r>
              <a:rPr lang="en" altLang="zh-CN" dirty="0"/>
              <a:t>The </a:t>
            </a:r>
            <a:r>
              <a:rPr lang="en" altLang="zh-CN" dirty="0" err="1"/>
              <a:t>RandomWords</a:t>
            </a:r>
            <a:r>
              <a:rPr lang="en" altLang="zh-CN" dirty="0"/>
              <a:t> widget does little else beside creating its State class.</a:t>
            </a:r>
          </a:p>
          <a:p>
            <a:r>
              <a:rPr lang="en" altLang="zh-CN" dirty="0"/>
              <a:t>Both classes now look as follows: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D828A3-87BF-FE4C-8063-09367C27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73" y="2751554"/>
            <a:ext cx="4663219" cy="21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0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What you’ll learn?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667759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How to write a Flutter app that looks natural on iOS, Android, and the web</a:t>
            </a:r>
          </a:p>
          <a:p>
            <a:r>
              <a:rPr lang="en" altLang="zh-CN" dirty="0"/>
              <a:t>Basic structure of a Flutter app</a:t>
            </a:r>
          </a:p>
          <a:p>
            <a:r>
              <a:rPr lang="en" altLang="zh-CN" dirty="0"/>
              <a:t>Finding and using packages to extend functionality</a:t>
            </a:r>
          </a:p>
          <a:p>
            <a:r>
              <a:rPr lang="en" altLang="zh-CN" dirty="0"/>
              <a:t>Using hot reload for a quicker development cycle</a:t>
            </a:r>
          </a:p>
          <a:p>
            <a:r>
              <a:rPr lang="en" altLang="zh-CN" dirty="0"/>
              <a:t>How to implement a stateful widget</a:t>
            </a:r>
          </a:p>
          <a:p>
            <a:r>
              <a:rPr lang="en" altLang="zh-CN" dirty="0"/>
              <a:t>How to create an infinite, lazily loaded list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079274-8AB5-064F-B53A-044754CA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56" y="71717"/>
            <a:ext cx="2727944" cy="48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0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E35FF-A4BF-C047-9F18-37023378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218E4D-EB5B-C943-9F29-50D7363A4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3"/>
            </a:pPr>
            <a:r>
              <a:rPr lang="en" altLang="zh-CN" dirty="0"/>
              <a:t>Update the </a:t>
            </a:r>
            <a:r>
              <a:rPr lang="en" altLang="zh-CN" dirty="0">
                <a:solidFill>
                  <a:schemeClr val="accent4"/>
                </a:solidFill>
              </a:rPr>
              <a:t>build() </a:t>
            </a:r>
            <a:r>
              <a:rPr lang="en" altLang="zh-CN" dirty="0"/>
              <a:t>method in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RandomWordsState</a:t>
            </a:r>
            <a:r>
              <a:rPr lang="en" altLang="zh-CN" dirty="0"/>
              <a:t>:</a:t>
            </a:r>
          </a:p>
          <a:p>
            <a:pPr marL="114300" indent="0">
              <a:buNone/>
            </a:pPr>
            <a:br>
              <a:rPr lang="en" altLang="zh-CN" dirty="0"/>
            </a:br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633ED5-9B47-EB44-A8FB-E776EBF5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07" y="1797933"/>
            <a:ext cx="6184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00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96925-39D2-E44F-B825-5B434E57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2E4DA4-E911-144C-A3E9-28019EA68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432610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Remove the word generation code from </a:t>
            </a:r>
            <a:r>
              <a:rPr lang="en" altLang="zh-CN" dirty="0" err="1">
                <a:solidFill>
                  <a:schemeClr val="accent4"/>
                </a:solidFill>
              </a:rPr>
              <a:t>MyApp</a:t>
            </a:r>
            <a:r>
              <a:rPr lang="en" altLang="zh-CN" dirty="0"/>
              <a:t> by making the changes shown in the following diff: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B152B-8D55-8449-9095-84D275B3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527" y="735495"/>
            <a:ext cx="4695995" cy="36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7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2FD24-6B39-5545-8DDB-208167D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571731-BD9E-9241-B41A-01EAD9530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5"/>
            </a:pPr>
            <a:r>
              <a:rPr lang="en" altLang="zh-CN" dirty="0"/>
              <a:t>Restart the app. The app should behave as before, displaying a word pairing each time you hot reload or save the app.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534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BD6F2-E057-EC42-8BBC-0E124D72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Problems?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B2B21-A804-3C4C-9E32-6C99DAC68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If your app is not running correctly, look for typos. If you want to try some of Flutter’s debugging tools, check out the </a:t>
            </a:r>
            <a:r>
              <a:rPr lang="en" altLang="zh-CN" dirty="0">
                <a:hlinkClick r:id="rId2"/>
              </a:rPr>
              <a:t>DevTools</a:t>
            </a:r>
            <a:r>
              <a:rPr lang="en" altLang="zh-CN" dirty="0"/>
              <a:t> suite of debugging and profiling tools. If needed, use the code at the following link to get back on track.</a:t>
            </a:r>
          </a:p>
          <a:p>
            <a:r>
              <a:rPr lang="en" altLang="zh-CN" dirty="0">
                <a:hlinkClick r:id="rId3"/>
              </a:rPr>
              <a:t>lib/main.dart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37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1231E-E24D-2B43-BC3D-B255A582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Step 4: Create an infinite scrolling </a:t>
            </a:r>
            <a:r>
              <a:rPr lang="en" altLang="zh-CN" dirty="0" err="1"/>
              <a:t>ListView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0A55DD-F4C9-3649-BC4E-B261C402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step, you’ll expand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RandomWordsState</a:t>
            </a:r>
            <a:r>
              <a:rPr lang="en" altLang="zh-CN" dirty="0">
                <a:solidFill>
                  <a:schemeClr val="accent4"/>
                </a:solidFill>
              </a:rPr>
              <a:t> </a:t>
            </a:r>
            <a:r>
              <a:rPr lang="en" altLang="zh-CN" dirty="0"/>
              <a:t>to generate and display a list of word pairings. </a:t>
            </a:r>
          </a:p>
          <a:p>
            <a:r>
              <a:rPr lang="en" altLang="zh-CN" dirty="0"/>
              <a:t>As the user scrolls the list (displayed in a </a:t>
            </a:r>
            <a:r>
              <a:rPr lang="en" altLang="zh-CN" dirty="0" err="1">
                <a:solidFill>
                  <a:schemeClr val="accent4"/>
                </a:solidFill>
              </a:rPr>
              <a:t>ListView</a:t>
            </a:r>
            <a:r>
              <a:rPr lang="en" altLang="zh-CN" dirty="0"/>
              <a:t> widget) grows infinitely. </a:t>
            </a:r>
            <a:r>
              <a:rPr lang="en" altLang="zh-CN" dirty="0" err="1">
                <a:solidFill>
                  <a:schemeClr val="accent4"/>
                </a:solidFill>
              </a:rPr>
              <a:t>ListView’s</a:t>
            </a:r>
            <a:r>
              <a:rPr lang="en" altLang="zh-CN" dirty="0"/>
              <a:t> </a:t>
            </a:r>
            <a:r>
              <a:rPr lang="en" altLang="zh-CN" dirty="0">
                <a:solidFill>
                  <a:schemeClr val="accent4"/>
                </a:solidFill>
              </a:rPr>
              <a:t>builder</a:t>
            </a:r>
            <a:r>
              <a:rPr lang="en" altLang="zh-CN" dirty="0"/>
              <a:t> factory constructor allows you to build a list view lazily, on demand.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36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035C0-438C-774D-A3F0-09118119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84F31-75BC-9E48-A340-CA85F3346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Add a </a:t>
            </a:r>
            <a:r>
              <a:rPr lang="en" altLang="zh-CN" dirty="0">
                <a:solidFill>
                  <a:schemeClr val="accent4"/>
                </a:solidFill>
              </a:rPr>
              <a:t>_suggestions </a:t>
            </a:r>
            <a:r>
              <a:rPr lang="en" altLang="zh-CN" dirty="0"/>
              <a:t>list to the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RandomWordsState</a:t>
            </a:r>
            <a:r>
              <a:rPr lang="en" altLang="zh-CN" dirty="0">
                <a:solidFill>
                  <a:schemeClr val="accent4"/>
                </a:solidFill>
              </a:rPr>
              <a:t> </a:t>
            </a:r>
            <a:r>
              <a:rPr lang="en" altLang="zh-CN" dirty="0"/>
              <a:t>class for saving suggested word pairings. Also, add a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biggerFont</a:t>
            </a:r>
            <a:r>
              <a:rPr lang="en" altLang="zh-CN" dirty="0">
                <a:solidFill>
                  <a:schemeClr val="accent4"/>
                </a:solidFill>
              </a:rPr>
              <a:t> </a:t>
            </a:r>
            <a:r>
              <a:rPr lang="en" altLang="zh-CN" dirty="0"/>
              <a:t>variable for making the font size larger.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684F93-E6D9-6343-BD52-0095FBE0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34" y="2486075"/>
            <a:ext cx="7061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94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CCEF3-FA6D-7E40-AF29-C4417BFF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70B4E3-EBB7-2E4B-859B-26ACE0188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" altLang="zh-CN" dirty="0"/>
              <a:t>Add a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buildSuggestions</a:t>
            </a:r>
            <a:r>
              <a:rPr lang="en" altLang="zh-CN" dirty="0">
                <a:solidFill>
                  <a:schemeClr val="accent4"/>
                </a:solidFill>
              </a:rPr>
              <a:t>() </a:t>
            </a:r>
            <a:r>
              <a:rPr lang="en" altLang="zh-CN" dirty="0"/>
              <a:t>function to the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RandomWordsState</a:t>
            </a:r>
            <a:r>
              <a:rPr lang="en" altLang="zh-CN" dirty="0">
                <a:solidFill>
                  <a:schemeClr val="accent4"/>
                </a:solidFill>
              </a:rPr>
              <a:t> </a:t>
            </a:r>
            <a:r>
              <a:rPr lang="en" altLang="zh-CN" dirty="0"/>
              <a:t>class: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FB68AF-2C6B-6B45-B5D6-60FC5FE3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84" y="1760713"/>
            <a:ext cx="5479831" cy="30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3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9295D-B439-594A-8C8D-8BE92DDC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C03639-EFAC-9D4E-ADED-BD75A6A6F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3"/>
            </a:pPr>
            <a:r>
              <a:rPr lang="en" altLang="zh-CN" dirty="0"/>
              <a:t>Add a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buildRow</a:t>
            </a:r>
            <a:r>
              <a:rPr lang="en" altLang="zh-CN" dirty="0">
                <a:solidFill>
                  <a:schemeClr val="accent4"/>
                </a:solidFill>
              </a:rPr>
              <a:t>() </a:t>
            </a:r>
            <a:r>
              <a:rPr lang="en" altLang="zh-CN" dirty="0"/>
              <a:t>function to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RandomWordsState</a:t>
            </a:r>
            <a:r>
              <a:rPr lang="en" altLang="zh-CN" dirty="0"/>
              <a:t>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3CB0DB-D338-344F-A1C9-491490C9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48" y="1837900"/>
            <a:ext cx="4597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7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057DF-5C63-0A48-AEC1-9BC93697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C36478-5F32-EB4A-8B3A-299D4F7E3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In the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RandomWordsState</a:t>
            </a:r>
            <a:r>
              <a:rPr lang="en" altLang="zh-CN" dirty="0">
                <a:solidFill>
                  <a:schemeClr val="accent4"/>
                </a:solidFill>
              </a:rPr>
              <a:t> </a:t>
            </a:r>
            <a:r>
              <a:rPr lang="en" altLang="zh-CN" dirty="0"/>
              <a:t>class, update the</a:t>
            </a:r>
            <a:r>
              <a:rPr lang="en" altLang="zh-CN" dirty="0">
                <a:solidFill>
                  <a:schemeClr val="accent4"/>
                </a:solidFill>
              </a:rPr>
              <a:t> build() </a:t>
            </a:r>
            <a:r>
              <a:rPr lang="en" altLang="zh-CN" dirty="0"/>
              <a:t>method to use </a:t>
            </a:r>
            <a:r>
              <a:rPr lang="en" altLang="zh-CN" dirty="0">
                <a:solidFill>
                  <a:schemeClr val="accent4"/>
                </a:solidFill>
              </a:rPr>
              <a:t>_</a:t>
            </a:r>
            <a:r>
              <a:rPr lang="en" altLang="zh-CN" dirty="0" err="1">
                <a:solidFill>
                  <a:schemeClr val="accent4"/>
                </a:solidFill>
              </a:rPr>
              <a:t>buildSuggestions</a:t>
            </a:r>
            <a:r>
              <a:rPr lang="en" altLang="zh-CN" dirty="0">
                <a:solidFill>
                  <a:schemeClr val="accent4"/>
                </a:solidFill>
              </a:rPr>
              <a:t>()</a:t>
            </a:r>
            <a:r>
              <a:rPr lang="en" altLang="zh-CN" dirty="0"/>
              <a:t>, rather than directly calling the word generation library. Replace the method body with the highlighted code: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4B61DE-DAE0-2F49-910C-203EB959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5" y="2743199"/>
            <a:ext cx="3677358" cy="21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29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B1C5E-9A9F-754E-878F-2DE34E04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51A896-CB28-BC49-8F0C-7C29CE01E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935997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5"/>
            </a:pPr>
            <a:r>
              <a:rPr lang="en" altLang="zh-CN" dirty="0"/>
              <a:t>In the </a:t>
            </a:r>
            <a:r>
              <a:rPr lang="en" altLang="zh-CN" dirty="0" err="1">
                <a:solidFill>
                  <a:schemeClr val="accent4"/>
                </a:solidFill>
              </a:rPr>
              <a:t>MyApp</a:t>
            </a:r>
            <a:r>
              <a:rPr lang="en" altLang="zh-CN" dirty="0"/>
              <a:t> class, update the </a:t>
            </a:r>
            <a:r>
              <a:rPr lang="en" altLang="zh-CN" dirty="0">
                <a:solidFill>
                  <a:schemeClr val="accent4"/>
                </a:solidFill>
              </a:rPr>
              <a:t>build() </a:t>
            </a:r>
            <a:r>
              <a:rPr lang="en" altLang="zh-CN" dirty="0"/>
              <a:t>method by changing the title, and changing the home to be a </a:t>
            </a:r>
            <a:r>
              <a:rPr lang="en" altLang="zh-CN" dirty="0" err="1">
                <a:solidFill>
                  <a:schemeClr val="accent4"/>
                </a:solidFill>
              </a:rPr>
              <a:t>RandomWords</a:t>
            </a:r>
            <a:r>
              <a:rPr lang="en" altLang="zh-CN" dirty="0"/>
              <a:t> widget: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689DC-D62A-484C-A0BE-30448E4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49" y="574625"/>
            <a:ext cx="5602518" cy="428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What you'll use?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You can run this </a:t>
            </a:r>
            <a:r>
              <a:rPr lang="en" altLang="zh-CN" dirty="0" err="1"/>
              <a:t>codelab</a:t>
            </a:r>
            <a:r>
              <a:rPr lang="en" altLang="zh-CN" dirty="0"/>
              <a:t> by using any of the following devices:</a:t>
            </a:r>
          </a:p>
          <a:p>
            <a:r>
              <a:rPr lang="en" altLang="zh-CN" dirty="0"/>
              <a:t>A physical device (</a:t>
            </a:r>
            <a:r>
              <a:rPr lang="en" altLang="zh-CN" dirty="0">
                <a:hlinkClick r:id="rId3"/>
              </a:rPr>
              <a:t>Android</a:t>
            </a:r>
            <a:r>
              <a:rPr lang="en" altLang="zh-CN" dirty="0"/>
              <a:t> or </a:t>
            </a:r>
            <a:r>
              <a:rPr lang="en" altLang="zh-CN" dirty="0">
                <a:hlinkClick r:id="rId4"/>
              </a:rPr>
              <a:t>iOS</a:t>
            </a:r>
            <a:r>
              <a:rPr lang="en" altLang="zh-CN" dirty="0"/>
              <a:t>) connected to your computer and set to developer mode</a:t>
            </a:r>
          </a:p>
          <a:p>
            <a:r>
              <a:rPr lang="en" altLang="zh-CN" dirty="0"/>
              <a:t>The </a:t>
            </a:r>
            <a:r>
              <a:rPr lang="en" altLang="zh-CN" dirty="0">
                <a:hlinkClick r:id="rId5"/>
              </a:rPr>
              <a:t>iOS simulator</a:t>
            </a:r>
            <a:r>
              <a:rPr lang="en" altLang="zh-CN" dirty="0"/>
              <a:t> (requires installing </a:t>
            </a:r>
            <a:r>
              <a:rPr lang="en" altLang="zh-CN" dirty="0" err="1"/>
              <a:t>Xcode</a:t>
            </a:r>
            <a:r>
              <a:rPr lang="en" altLang="zh-CN" dirty="0"/>
              <a:t> tools)</a:t>
            </a:r>
          </a:p>
          <a:p>
            <a:r>
              <a:rPr lang="en" altLang="zh-CN" dirty="0"/>
              <a:t>The </a:t>
            </a:r>
            <a:r>
              <a:rPr lang="en" altLang="zh-CN" dirty="0">
                <a:hlinkClick r:id="rId6"/>
              </a:rPr>
              <a:t>Android emulator</a:t>
            </a:r>
            <a:r>
              <a:rPr lang="en" altLang="zh-CN" dirty="0"/>
              <a:t> (requires setup in Android Studio)</a:t>
            </a:r>
          </a:p>
          <a:p>
            <a:r>
              <a:rPr lang="en" altLang="zh-CN" dirty="0"/>
              <a:t>A browser (Chrome is required for debugging)</a:t>
            </a:r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706627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F82D4-418E-404B-9E30-0F5214F3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011FC-2550-0549-8FF5-6A11A8F9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2297493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6"/>
            </a:pPr>
            <a:r>
              <a:rPr lang="en" altLang="zh-CN" dirty="0"/>
              <a:t>Restart the app. You should see a list of word pairings no matter how far you scroll.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8A804-EB5E-4C41-9F02-7AF55548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387350"/>
            <a:ext cx="2019300" cy="4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B89DEC-08EF-EB4E-82BA-F9E9D802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29" y="364700"/>
            <a:ext cx="2222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5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30DEA-1B1A-5345-80C8-A331ED87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Problems?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552780-44C9-CA4E-A17B-9281EB646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If your app is not running correctly, look for typos. If you want to try some of Flutter’s debugging tools, check out the </a:t>
            </a:r>
            <a:r>
              <a:rPr lang="en" altLang="zh-CN" dirty="0">
                <a:hlinkClick r:id="rId2"/>
              </a:rPr>
              <a:t>DevTools</a:t>
            </a:r>
            <a:r>
              <a:rPr lang="en" altLang="zh-CN" dirty="0"/>
              <a:t> suite of debugging and profiling tools. If needed, use the code at the following link to get back on track.</a:t>
            </a:r>
          </a:p>
          <a:p>
            <a:r>
              <a:rPr lang="en" altLang="zh-CN" dirty="0">
                <a:hlinkClick r:id="rId3"/>
              </a:rPr>
              <a:t>lib/main.dart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5948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0717D-3828-AC43-8355-A621787E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Profile or release runs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919CAF-EDA5-684B-925C-4A964CE0B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So far you’ve been running your app in </a:t>
            </a:r>
            <a:r>
              <a:rPr lang="en" altLang="zh-CN" i="1" dirty="0"/>
              <a:t>debug</a:t>
            </a:r>
            <a:r>
              <a:rPr lang="en" altLang="zh-CN" dirty="0"/>
              <a:t> mode. Debug mode trades performance for useful developer features such as hot reload and step debugging. </a:t>
            </a:r>
          </a:p>
          <a:p>
            <a:r>
              <a:rPr lang="en" altLang="zh-CN" dirty="0"/>
              <a:t>Once you are ready to analyze performance or release your app, you’ll want to use Flutter’s “profile” or “release” build modes.</a:t>
            </a:r>
          </a:p>
          <a:p>
            <a:r>
              <a:rPr lang="en" altLang="zh-CN" dirty="0"/>
              <a:t>For more details, see </a:t>
            </a:r>
            <a:r>
              <a:rPr lang="en" altLang="zh-CN" dirty="0">
                <a:hlinkClick r:id="rId2"/>
              </a:rPr>
              <a:t>Flutter’s build modes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713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36315-7DDC-B043-8B68-E152ED60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Next steps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218CB-69B2-3C46-B601-D28DCE58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Congratulations!</a:t>
            </a:r>
            <a:r>
              <a:rPr lang="zh-CN" altLang="en-US" dirty="0"/>
              <a:t> </a:t>
            </a:r>
            <a:r>
              <a:rPr lang="en" altLang="zh-CN" dirty="0"/>
              <a:t>You’ve written an interactive Flutter app that runs on both iOS and Android. In this </a:t>
            </a:r>
            <a:r>
              <a:rPr lang="en" altLang="zh-CN" dirty="0" err="1"/>
              <a:t>codelab</a:t>
            </a:r>
            <a:r>
              <a:rPr lang="en" altLang="zh-CN" dirty="0"/>
              <a:t>, you’ve:</a:t>
            </a:r>
          </a:p>
          <a:p>
            <a:pPr lvl="1"/>
            <a:r>
              <a:rPr lang="en" altLang="zh-CN" dirty="0"/>
              <a:t>Created a Flutter app from the ground up.</a:t>
            </a:r>
          </a:p>
          <a:p>
            <a:pPr lvl="1"/>
            <a:r>
              <a:rPr lang="en" altLang="zh-CN" dirty="0"/>
              <a:t>Written Dart code.</a:t>
            </a:r>
          </a:p>
          <a:p>
            <a:pPr lvl="1"/>
            <a:r>
              <a:rPr lang="en" altLang="zh-CN" dirty="0"/>
              <a:t>Leveraged an external, third-party library.</a:t>
            </a:r>
          </a:p>
          <a:p>
            <a:pPr lvl="1"/>
            <a:r>
              <a:rPr lang="en" altLang="zh-CN" dirty="0"/>
              <a:t>Used hot reload for a faster development cycle.</a:t>
            </a:r>
          </a:p>
          <a:p>
            <a:pPr lvl="1"/>
            <a:r>
              <a:rPr lang="en" altLang="zh-CN" dirty="0"/>
              <a:t>Implemented a stateful widget.</a:t>
            </a:r>
          </a:p>
          <a:p>
            <a:pPr lvl="1"/>
            <a:r>
              <a:rPr lang="en" altLang="zh-CN" dirty="0"/>
              <a:t>Created a lazily loaded, infinite scrolling list.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04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88B95-EA77-7341-9EF7-F369E922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2FB3C6-8DA9-E44B-8826-858FEF087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6136397" cy="3339000"/>
          </a:xfrm>
        </p:spPr>
        <p:txBody>
          <a:bodyPr/>
          <a:lstStyle/>
          <a:p>
            <a:r>
              <a:rPr lang="en" altLang="zh-CN" dirty="0"/>
              <a:t>If you would like to extend this app, proceed to </a:t>
            </a:r>
            <a:r>
              <a:rPr lang="en" altLang="zh-CN" dirty="0">
                <a:hlinkClick r:id="rId2"/>
              </a:rPr>
              <a:t>part 2</a:t>
            </a:r>
            <a:r>
              <a:rPr lang="en" altLang="zh-CN" dirty="0"/>
              <a:t> on the </a:t>
            </a:r>
            <a:r>
              <a:rPr lang="en" altLang="zh-CN" dirty="0">
                <a:hlinkClick r:id="rId3"/>
              </a:rPr>
              <a:t>Google Developers Codelabs</a:t>
            </a:r>
            <a:r>
              <a:rPr lang="en" altLang="zh-CN" dirty="0"/>
              <a:t> site, where you add the following functionality:</a:t>
            </a:r>
          </a:p>
          <a:p>
            <a:pPr lvl="1"/>
            <a:r>
              <a:rPr lang="en" altLang="zh-CN" dirty="0"/>
              <a:t>Implement interactivity by adding a clickable heart icon to save favorite pairings.</a:t>
            </a:r>
          </a:p>
          <a:p>
            <a:pPr lvl="1"/>
            <a:r>
              <a:rPr lang="en" altLang="zh-CN" dirty="0"/>
              <a:t>Implement navigation to a new route by adding a new screen containing the saved favorites.</a:t>
            </a:r>
          </a:p>
          <a:p>
            <a:pPr lvl="1"/>
            <a:r>
              <a:rPr lang="en" altLang="zh-CN" dirty="0"/>
              <a:t>Modify the theme color, making an all-white app.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2BEC18-ED62-F14B-AAA2-C0CEECB4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63" y="1106763"/>
            <a:ext cx="1668299" cy="36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3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827FC-EB38-B349-8424-8B8952A9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Step 1: Create the starter Flutter 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7268F7-BB21-9D4C-B8F4-3671C3712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Create a simple, templated Flutter app, using the instructions in </a:t>
            </a:r>
            <a:r>
              <a:rPr lang="en" altLang="zh-CN" dirty="0">
                <a:hlinkClick r:id="rId2"/>
              </a:rPr>
              <a:t>Getting Started with your first Flutter app</a:t>
            </a:r>
            <a:r>
              <a:rPr lang="en" altLang="zh-CN" dirty="0"/>
              <a:t>. </a:t>
            </a:r>
          </a:p>
          <a:p>
            <a:r>
              <a:rPr lang="en" altLang="zh-CN" dirty="0"/>
              <a:t>Name the project </a:t>
            </a:r>
            <a:r>
              <a:rPr lang="en" altLang="zh-CN" b="1" dirty="0" err="1"/>
              <a:t>startup_namer</a:t>
            </a:r>
            <a:r>
              <a:rPr lang="en" altLang="zh-CN" dirty="0"/>
              <a:t> (instead of </a:t>
            </a:r>
            <a:r>
              <a:rPr lang="en" altLang="zh-CN" i="1" dirty="0" err="1"/>
              <a:t>flutter_app</a:t>
            </a:r>
            <a:r>
              <a:rPr lang="en" altLang="zh-CN" dirty="0"/>
              <a:t>).</a:t>
            </a:r>
          </a:p>
          <a:p>
            <a:r>
              <a:rPr lang="en" altLang="zh-CN" dirty="0"/>
              <a:t>You’ll mostly edit </a:t>
            </a:r>
            <a:r>
              <a:rPr lang="en" altLang="zh-CN" b="1" dirty="0"/>
              <a:t>lib/</a:t>
            </a:r>
            <a:r>
              <a:rPr lang="en" altLang="zh-CN" b="1" dirty="0" err="1"/>
              <a:t>main.dart</a:t>
            </a:r>
            <a:r>
              <a:rPr lang="en" altLang="zh-CN" dirty="0"/>
              <a:t>, where the Dart code lives.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38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0B3F2-C7D8-FA42-AE9F-DBC09C7C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44B7A3-47CA-E44B-955A-F673A8F9F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827256" cy="33390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Replace the contents of lib/</a:t>
            </a:r>
            <a:r>
              <a:rPr lang="en" altLang="zh-CN" dirty="0" err="1"/>
              <a:t>main.dart</a:t>
            </a:r>
            <a:r>
              <a:rPr lang="en" altLang="zh-CN" dirty="0"/>
              <a:t>.</a:t>
            </a:r>
            <a:br>
              <a:rPr lang="en" altLang="zh-CN" dirty="0"/>
            </a:br>
            <a:endParaRPr lang="en" altLang="zh-CN" dirty="0"/>
          </a:p>
          <a:p>
            <a:pPr marL="114300" indent="0">
              <a:buNone/>
            </a:pPr>
            <a:r>
              <a:rPr lang="en" altLang="zh-CN" dirty="0"/>
              <a:t>Delete all of the code from </a:t>
            </a:r>
            <a:r>
              <a:rPr lang="en" altLang="zh-CN" b="1" dirty="0"/>
              <a:t>lib/</a:t>
            </a:r>
            <a:r>
              <a:rPr lang="en" altLang="zh-CN" b="1" dirty="0" err="1"/>
              <a:t>main.dart</a:t>
            </a:r>
            <a:r>
              <a:rPr lang="en" altLang="zh-CN" dirty="0"/>
              <a:t>. Replace with the following code, which displays “Hello World” in the center of the screen.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E78AC3-17C0-A24A-9BFB-74980D6F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28" y="874429"/>
            <a:ext cx="4705499" cy="39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6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DA9A7-191A-9747-9426-7503C966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B6120-AD5F-A542-BED2-6A0112D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345900" cy="3339000"/>
          </a:xfrm>
        </p:spPr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lang="en" altLang="zh-CN" dirty="0"/>
              <a:t>Run the app </a:t>
            </a:r>
            <a:r>
              <a:rPr lang="en" altLang="zh-CN" dirty="0">
                <a:hlinkClick r:id="rId2"/>
              </a:rPr>
              <a:t>in the way your IDE describes</a:t>
            </a:r>
            <a:r>
              <a:rPr lang="en" altLang="zh-CN" dirty="0"/>
              <a:t>. You should see either Android, iOS, or web output, depending on your device.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CF3648-7CED-9144-A43A-62B6B109C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56" y="410000"/>
            <a:ext cx="2222500" cy="4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91F0EB-0429-1645-A0F1-E7DC86DC6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081" y="410000"/>
            <a:ext cx="2032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3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B1E10-59BD-B647-89E2-E3478C49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Observations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136218-3C29-F64C-A2CD-FE0176A5D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example creates a Material app. </a:t>
            </a:r>
            <a:r>
              <a:rPr lang="en" altLang="zh-CN" dirty="0">
                <a:hlinkClick r:id="rId2"/>
              </a:rPr>
              <a:t>Material</a:t>
            </a:r>
            <a:r>
              <a:rPr lang="en" altLang="zh-CN" dirty="0"/>
              <a:t> is a visual design language that is standard on mobile and the web. </a:t>
            </a:r>
          </a:p>
          <a:p>
            <a:r>
              <a:rPr lang="en" altLang="zh-CN" dirty="0"/>
              <a:t>The </a:t>
            </a:r>
            <a:r>
              <a:rPr lang="en" altLang="zh-CN" dirty="0">
                <a:solidFill>
                  <a:schemeClr val="accent4"/>
                </a:solidFill>
              </a:rPr>
              <a:t>main() </a:t>
            </a:r>
            <a:r>
              <a:rPr lang="en" altLang="zh-CN" dirty="0"/>
              <a:t>method uses arrow (</a:t>
            </a:r>
            <a:r>
              <a:rPr lang="en" altLang="zh-CN" dirty="0">
                <a:solidFill>
                  <a:schemeClr val="accent4"/>
                </a:solidFill>
              </a:rPr>
              <a:t>=&gt;</a:t>
            </a:r>
            <a:r>
              <a:rPr lang="en" altLang="zh-CN" dirty="0"/>
              <a:t>) notation. Use arrow notation for one-line functions or methods.</a:t>
            </a:r>
          </a:p>
          <a:p>
            <a:r>
              <a:rPr lang="en" altLang="zh-CN" dirty="0"/>
              <a:t>The app extends </a:t>
            </a:r>
            <a:r>
              <a:rPr lang="en" altLang="zh-CN" dirty="0" err="1">
                <a:solidFill>
                  <a:schemeClr val="accent4"/>
                </a:solidFill>
              </a:rPr>
              <a:t>StatelessWidget</a:t>
            </a:r>
            <a:r>
              <a:rPr lang="en" altLang="zh-CN" dirty="0"/>
              <a:t> which makes the app itself a widget. In Flutter, almost everything is a widget, including alignment, padding, and layout.</a:t>
            </a:r>
          </a:p>
        </p:txBody>
      </p:sp>
    </p:spTree>
    <p:extLst>
      <p:ext uri="{BB962C8B-B14F-4D97-AF65-F5344CB8AC3E}">
        <p14:creationId xmlns:p14="http://schemas.microsoft.com/office/powerpoint/2010/main" val="149695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B1E10-59BD-B647-89E2-E3478C49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Observations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136218-3C29-F64C-A2CD-FE0176A5D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 </a:t>
            </a:r>
            <a:r>
              <a:rPr lang="en" altLang="zh-CN" dirty="0">
                <a:solidFill>
                  <a:schemeClr val="accent4"/>
                </a:solidFill>
              </a:rPr>
              <a:t>Scaffold</a:t>
            </a:r>
            <a:r>
              <a:rPr lang="en" altLang="zh-CN" dirty="0"/>
              <a:t> widget, from the Material library, provides a default app bar, title, and a body property that holds the widget tree for the home screen. The widget subtree can be quite complex.</a:t>
            </a:r>
          </a:p>
          <a:p>
            <a:r>
              <a:rPr lang="en" altLang="zh-CN" dirty="0"/>
              <a:t>A widget’s main job is to provide a </a:t>
            </a:r>
            <a:r>
              <a:rPr lang="en" altLang="zh-CN" dirty="0">
                <a:solidFill>
                  <a:schemeClr val="accent4"/>
                </a:solidFill>
              </a:rPr>
              <a:t>build() </a:t>
            </a:r>
            <a:r>
              <a:rPr lang="en" altLang="zh-CN" dirty="0"/>
              <a:t>method that describes how to display the widget in terms of other, lower level widgets.</a:t>
            </a:r>
          </a:p>
          <a:p>
            <a:r>
              <a:rPr lang="en" altLang="zh-CN" dirty="0"/>
              <a:t>The body for this example consists of a </a:t>
            </a:r>
            <a:r>
              <a:rPr lang="en" altLang="zh-CN" dirty="0">
                <a:solidFill>
                  <a:schemeClr val="accent4"/>
                </a:solidFill>
              </a:rPr>
              <a:t>Center</a:t>
            </a:r>
            <a:r>
              <a:rPr lang="en" altLang="zh-CN" dirty="0"/>
              <a:t> widget containing a </a:t>
            </a:r>
            <a:r>
              <a:rPr lang="en" altLang="zh-CN" dirty="0">
                <a:solidFill>
                  <a:schemeClr val="accent4"/>
                </a:solidFill>
              </a:rPr>
              <a:t>Text</a:t>
            </a:r>
            <a:r>
              <a:rPr lang="en" altLang="zh-CN" dirty="0"/>
              <a:t> child widget. The Center widget aligns its widget subtree to the center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306738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05B9C-273D-BA40-9140-37BB0581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Step 2: Use an external package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49878F-A8D5-BC4F-AD3B-7D6C81957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this step, you’ll start using an open-source package named </a:t>
            </a:r>
            <a:r>
              <a:rPr lang="en" altLang="zh-CN" dirty="0">
                <a:hlinkClick r:id="rId2"/>
              </a:rPr>
              <a:t>english_words</a:t>
            </a:r>
            <a:r>
              <a:rPr lang="en" altLang="zh-CN" dirty="0"/>
              <a:t>, which contains a few thousand of the most used English words plus some utility functions.</a:t>
            </a:r>
          </a:p>
          <a:p>
            <a:r>
              <a:rPr lang="en" altLang="zh-CN" dirty="0"/>
              <a:t>You can find the </a:t>
            </a:r>
            <a:r>
              <a:rPr lang="en" altLang="zh-CN" dirty="0" err="1"/>
              <a:t>english_words</a:t>
            </a:r>
            <a:r>
              <a:rPr lang="en" altLang="zh-CN" dirty="0"/>
              <a:t> package, as well as many other open source packages, on </a:t>
            </a:r>
            <a:r>
              <a:rPr lang="en" altLang="zh-CN" dirty="0">
                <a:hlinkClick r:id="rId3"/>
              </a:rPr>
              <a:t>pub.dev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609996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1574</Words>
  <Application>Microsoft Macintosh PowerPoint</Application>
  <PresentationFormat>全屏显示(16:9)</PresentationFormat>
  <Paragraphs>101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8" baseType="lpstr">
      <vt:lpstr>Arial</vt:lpstr>
      <vt:lpstr>Roboto</vt:lpstr>
      <vt:lpstr>Geometric</vt:lpstr>
      <vt:lpstr>Write your first Flutter app Part 1 https://codelabs.developers.google.com/codelabs/first-flutter-app-pt1/</vt:lpstr>
      <vt:lpstr>What you’ll learn?</vt:lpstr>
      <vt:lpstr>What you'll use?</vt:lpstr>
      <vt:lpstr>Step 1: Create the starter Flutter app</vt:lpstr>
      <vt:lpstr>PowerPoint 演示文稿</vt:lpstr>
      <vt:lpstr>PowerPoint 演示文稿</vt:lpstr>
      <vt:lpstr>Observations</vt:lpstr>
      <vt:lpstr>Observations</vt:lpstr>
      <vt:lpstr>Step 2: Use an external 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Problems?</vt:lpstr>
      <vt:lpstr>Step 3: Add a Stateful widget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Problems?</vt:lpstr>
      <vt:lpstr>Step 4: Create an infinite scrolling ListView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Problems?</vt:lpstr>
      <vt:lpstr>Profile or release runs</vt:lpstr>
      <vt:lpstr>Next steps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125</cp:revision>
  <dcterms:modified xsi:type="dcterms:W3CDTF">2021-08-28T02:11:14Z</dcterms:modified>
</cp:coreProperties>
</file>